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936427"/>
            <a:ext cx="7556421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Tackling the 9th SDG: A Project for a Sustainable Future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793790" y="5189458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9th Sustainable Development Goal (SDG) focuses on building resilient infrastructure, promoting inclusive and sustainable industrialization, and fostering innovation. This presentation outlines a project that directly addresses this SDG, aiming to create a positive impact on the world.</a:t>
            </a: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793790" y="691312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920746"/>
            <a:ext cx="347663" cy="3476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70040" y="6896219"/>
            <a:ext cx="1919526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Ian Musyoki</a:t>
            </a:r>
            <a:endParaRPr lang="en-US" sz="2233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074301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Funding Requirements and Use of Proceeds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6280190" y="2832021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 requires funding to support program implementation, technology acquisition, and infrastructure development.</a:t>
            </a: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6280190" y="3812977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287810" y="382059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514624" y="3964305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Funding Requirement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0289024" y="3964305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of Proceeds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6287810" y="447091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4624" y="4614624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$1 million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10289024" y="4614624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Program development and implementation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7810" y="54841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14624" y="562784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$500,000</a:t>
            </a:r>
            <a:endParaRPr lang="en-US" sz="1786" dirty="0"/>
          </a:p>
        </p:txBody>
      </p:sp>
      <p:sp>
        <p:nvSpPr>
          <p:cNvPr id="16" name="Text 12"/>
          <p:cNvSpPr/>
          <p:nvPr/>
        </p:nvSpPr>
        <p:spPr>
          <a:xfrm>
            <a:off x="10289024" y="5627846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Technology acquisition and infrastructure development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6287810" y="649736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514624" y="664106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$250,000</a:t>
            </a:r>
            <a:endParaRPr lang="en-US" sz="1786" dirty="0"/>
          </a:p>
        </p:txBody>
      </p:sp>
      <p:sp>
        <p:nvSpPr>
          <p:cNvPr id="19" name="Text 15"/>
          <p:cNvSpPr/>
          <p:nvPr/>
        </p:nvSpPr>
        <p:spPr>
          <a:xfrm>
            <a:off x="10289024" y="664106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Marketing and outreach activities</a:t>
            </a:r>
            <a:endParaRPr lang="en-US" sz="1786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761286"/>
            <a:ext cx="661725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the Project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6280190" y="1810226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project aims to bridge the digital divide by providing access to technology and digital literacy skills for underprivileged communities.</a:t>
            </a: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6280190" y="2791182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14624" y="3025616"/>
            <a:ext cx="319599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Literacy Training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6514624" y="3870365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Providing hands-on training in basic computer skills, internet usage, and online safety.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791182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406301" y="3025616"/>
            <a:ext cx="319599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Affordable Technology Access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10406301" y="3870365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Offering subsidized or free devices, internet connectivity, and software to empower individuals.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6280190" y="578322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14624" y="601765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Hubs</a:t>
            </a:r>
            <a:endParaRPr lang="en-US" sz="2233" dirty="0"/>
          </a:p>
        </p:txBody>
      </p:sp>
      <p:sp>
        <p:nvSpPr>
          <p:cNvPr id="15" name="Text 11"/>
          <p:cNvSpPr/>
          <p:nvPr/>
        </p:nvSpPr>
        <p:spPr>
          <a:xfrm>
            <a:off x="6514624" y="6508075"/>
            <a:ext cx="70875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Establishing community centers equipped with computers and internet access, fostering collaboration and knowledge sharing.</a:t>
            </a:r>
            <a:endParaRPr lang="en-US" sz="1786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5654" y="869990"/>
            <a:ext cx="6020157" cy="6244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17"/>
              </a:lnSpc>
              <a:buNone/>
            </a:pPr>
            <a:r>
              <a:rPr lang="en-US" sz="39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Addressing the 9th SDG</a:t>
            </a:r>
            <a:endParaRPr lang="en-US" sz="3933" dirty="0"/>
          </a:p>
        </p:txBody>
      </p:sp>
      <p:sp>
        <p:nvSpPr>
          <p:cNvPr id="6" name="Text 2"/>
          <p:cNvSpPr/>
          <p:nvPr/>
        </p:nvSpPr>
        <p:spPr>
          <a:xfrm>
            <a:off x="6185654" y="1794153"/>
            <a:ext cx="7745492" cy="958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project directly contributes to SDG 9 by promoting inclusive and sustainable industrialization, fostering innovation, and creating a more equitable society through technology.</a:t>
            </a:r>
            <a:endParaRPr lang="en-US" sz="1573" dirty="0"/>
          </a:p>
        </p:txBody>
      </p:sp>
      <p:sp>
        <p:nvSpPr>
          <p:cNvPr id="7" name="Shape 3"/>
          <p:cNvSpPr/>
          <p:nvPr/>
        </p:nvSpPr>
        <p:spPr>
          <a:xfrm>
            <a:off x="6185654" y="3202424"/>
            <a:ext cx="449580" cy="44958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56271" y="3277314"/>
            <a:ext cx="108228" cy="299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60"/>
              </a:lnSpc>
              <a:buNone/>
            </a:pPr>
            <a:r>
              <a:rPr lang="en-US" sz="236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60" dirty="0"/>
          </a:p>
        </p:txBody>
      </p:sp>
      <p:sp>
        <p:nvSpPr>
          <p:cNvPr id="9" name="Text 5"/>
          <p:cNvSpPr/>
          <p:nvPr/>
        </p:nvSpPr>
        <p:spPr>
          <a:xfrm>
            <a:off x="6835021" y="3202424"/>
            <a:ext cx="3123486" cy="624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8"/>
              </a:lnSpc>
              <a:buNone/>
            </a:pPr>
            <a:r>
              <a:rPr lang="en-US" sz="19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Promoting Sustainable Industrialization</a:t>
            </a:r>
            <a:endParaRPr lang="en-US" sz="1967" dirty="0"/>
          </a:p>
        </p:txBody>
      </p:sp>
      <p:sp>
        <p:nvSpPr>
          <p:cNvPr id="10" name="Text 6"/>
          <p:cNvSpPr/>
          <p:nvPr/>
        </p:nvSpPr>
        <p:spPr>
          <a:xfrm>
            <a:off x="6835021" y="3946565"/>
            <a:ext cx="3123486" cy="15978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empowering individuals with digital skills, the project fosters innovation and supports the development of a sustainable and inclusive digital economy.</a:t>
            </a:r>
            <a:endParaRPr lang="en-US" sz="1573" dirty="0"/>
          </a:p>
        </p:txBody>
      </p:sp>
      <p:sp>
        <p:nvSpPr>
          <p:cNvPr id="11" name="Shape 7"/>
          <p:cNvSpPr/>
          <p:nvPr/>
        </p:nvSpPr>
        <p:spPr>
          <a:xfrm>
            <a:off x="10158293" y="3202424"/>
            <a:ext cx="449580" cy="44958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97954" y="3277314"/>
            <a:ext cx="170259" cy="299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60"/>
              </a:lnSpc>
              <a:buNone/>
            </a:pPr>
            <a:r>
              <a:rPr lang="en-US" sz="236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60" dirty="0"/>
          </a:p>
        </p:txBody>
      </p:sp>
      <p:sp>
        <p:nvSpPr>
          <p:cNvPr id="13" name="Text 9"/>
          <p:cNvSpPr/>
          <p:nvPr/>
        </p:nvSpPr>
        <p:spPr>
          <a:xfrm>
            <a:off x="10807660" y="3202424"/>
            <a:ext cx="2588181" cy="312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8"/>
              </a:lnSpc>
              <a:buNone/>
            </a:pPr>
            <a:r>
              <a:rPr lang="en-US" sz="19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Fostering Innovation</a:t>
            </a:r>
            <a:endParaRPr lang="en-US" sz="1967" dirty="0"/>
          </a:p>
        </p:txBody>
      </p:sp>
      <p:sp>
        <p:nvSpPr>
          <p:cNvPr id="14" name="Text 10"/>
          <p:cNvSpPr/>
          <p:nvPr/>
        </p:nvSpPr>
        <p:spPr>
          <a:xfrm>
            <a:off x="10807660" y="3634383"/>
            <a:ext cx="3123486" cy="15978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 to technology and digital skills enables individuals to explore new opportunities, participate in the digital economy, and contribute to technological advancements.</a:t>
            </a:r>
            <a:endParaRPr lang="en-US" sz="1573" dirty="0"/>
          </a:p>
        </p:txBody>
      </p:sp>
      <p:sp>
        <p:nvSpPr>
          <p:cNvPr id="15" name="Shape 11"/>
          <p:cNvSpPr/>
          <p:nvPr/>
        </p:nvSpPr>
        <p:spPr>
          <a:xfrm>
            <a:off x="6185654" y="5968960"/>
            <a:ext cx="449580" cy="44958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325910" y="6043851"/>
            <a:ext cx="169069" cy="299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60"/>
              </a:lnSpc>
              <a:buNone/>
            </a:pPr>
            <a:r>
              <a:rPr lang="en-US" sz="236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60" dirty="0"/>
          </a:p>
        </p:txBody>
      </p:sp>
      <p:sp>
        <p:nvSpPr>
          <p:cNvPr id="17" name="Text 13"/>
          <p:cNvSpPr/>
          <p:nvPr/>
        </p:nvSpPr>
        <p:spPr>
          <a:xfrm>
            <a:off x="6835021" y="5968960"/>
            <a:ext cx="2527221" cy="312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8"/>
              </a:lnSpc>
              <a:buNone/>
            </a:pPr>
            <a:r>
              <a:rPr lang="en-US" sz="19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Reducing Inequality</a:t>
            </a:r>
            <a:endParaRPr lang="en-US" sz="1967" dirty="0"/>
          </a:p>
        </p:txBody>
      </p:sp>
      <p:sp>
        <p:nvSpPr>
          <p:cNvPr id="18" name="Text 14"/>
          <p:cNvSpPr/>
          <p:nvPr/>
        </p:nvSpPr>
        <p:spPr>
          <a:xfrm>
            <a:off x="6835021" y="6400919"/>
            <a:ext cx="7096125" cy="958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157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Bridging the digital divide helps level the playing field, creating equal opportunities for all individuals to access education, employment, and social resources.</a:t>
            </a:r>
            <a:endParaRPr lang="en-US" sz="1573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15584"/>
            <a:ext cx="761904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of the Project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2977991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project is designed with a comprehensive approach, addressing multiple aspects of the digital divide.</a:t>
            </a:r>
            <a:endParaRPr lang="en-US" sz="1786" dirty="0"/>
          </a:p>
        </p:txBody>
      </p:sp>
      <p:sp>
        <p:nvSpPr>
          <p:cNvPr id="6" name="Text 3"/>
          <p:cNvSpPr/>
          <p:nvPr/>
        </p:nvSpPr>
        <p:spPr>
          <a:xfrm>
            <a:off x="793790" y="3822859"/>
            <a:ext cx="381452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Tailored Training Programs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4404003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Training modules are tailored to the specific needs and learning styles of participants, ensuring effectiveness and relevance.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5332928" y="3822859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Community-Based Approach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5332928" y="4758333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Project implementation is deeply rooted in local communities, leveraging existing resources and fostering community engagement.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9872067" y="3822859"/>
            <a:ext cx="3545562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Sustainable Partnerships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9872067" y="4404003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Collaborating with local businesses, NGOs, and educational institutions to ensure long-term sustainability and impact.</a:t>
            </a:r>
            <a:endParaRPr lang="en-US" sz="1786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63377" y="1492567"/>
            <a:ext cx="7637859" cy="5151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56"/>
              </a:lnSpc>
              <a:buNone/>
            </a:pPr>
            <a:r>
              <a:rPr lang="en-US" sz="324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Audience and Market Analysis</a:t>
            </a:r>
            <a:endParaRPr lang="en-US" sz="3245" dirty="0"/>
          </a:p>
        </p:txBody>
      </p:sp>
      <p:sp>
        <p:nvSpPr>
          <p:cNvPr id="6" name="Text 2"/>
          <p:cNvSpPr/>
          <p:nvPr/>
        </p:nvSpPr>
        <p:spPr>
          <a:xfrm>
            <a:off x="6063377" y="2254925"/>
            <a:ext cx="7990046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 primarily targets underserved communities with limited access to technology and digital skills.</a:t>
            </a:r>
            <a:endParaRPr lang="en-US" sz="1298" dirty="0"/>
          </a:p>
        </p:txBody>
      </p:sp>
      <p:sp>
        <p:nvSpPr>
          <p:cNvPr id="7" name="Shape 3"/>
          <p:cNvSpPr/>
          <p:nvPr/>
        </p:nvSpPr>
        <p:spPr>
          <a:xfrm>
            <a:off x="6063377" y="2704148"/>
            <a:ext cx="7990046" cy="4032885"/>
          </a:xfrm>
          <a:prstGeom prst="roundRect">
            <a:avLst>
              <a:gd name="adj" fmla="val 17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070997" y="2711768"/>
            <a:ext cx="7973973" cy="4767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236613" y="2818209"/>
            <a:ext cx="232433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Target Group</a:t>
            </a:r>
            <a:endParaRPr lang="en-US" sz="1298" dirty="0"/>
          </a:p>
        </p:txBody>
      </p:sp>
      <p:sp>
        <p:nvSpPr>
          <p:cNvPr id="10" name="Text 6"/>
          <p:cNvSpPr/>
          <p:nvPr/>
        </p:nvSpPr>
        <p:spPr>
          <a:xfrm>
            <a:off x="8898136" y="2818209"/>
            <a:ext cx="232052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Characteristics</a:t>
            </a:r>
            <a:endParaRPr lang="en-US" sz="1298" dirty="0"/>
          </a:p>
        </p:txBody>
      </p:sp>
      <p:sp>
        <p:nvSpPr>
          <p:cNvPr id="11" name="Text 7"/>
          <p:cNvSpPr/>
          <p:nvPr/>
        </p:nvSpPr>
        <p:spPr>
          <a:xfrm>
            <a:off x="11555849" y="2818209"/>
            <a:ext cx="232433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Needs and Challenges</a:t>
            </a:r>
            <a:endParaRPr lang="en-US" sz="1298" dirty="0"/>
          </a:p>
        </p:txBody>
      </p:sp>
      <p:sp>
        <p:nvSpPr>
          <p:cNvPr id="12" name="Shape 8"/>
          <p:cNvSpPr/>
          <p:nvPr/>
        </p:nvSpPr>
        <p:spPr>
          <a:xfrm>
            <a:off x="6070997" y="3188494"/>
            <a:ext cx="7973973" cy="1004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236613" y="3294936"/>
            <a:ext cx="232433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Low-income individuals</a:t>
            </a:r>
            <a:endParaRPr lang="en-US" sz="1298" dirty="0"/>
          </a:p>
        </p:txBody>
      </p:sp>
      <p:sp>
        <p:nvSpPr>
          <p:cNvPr id="14" name="Text 10"/>
          <p:cNvSpPr/>
          <p:nvPr/>
        </p:nvSpPr>
        <p:spPr>
          <a:xfrm>
            <a:off x="8898136" y="3294936"/>
            <a:ext cx="2320528" cy="5276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Limited access to technology, lower levels of education</a:t>
            </a:r>
            <a:endParaRPr lang="en-US" sz="1298" dirty="0"/>
          </a:p>
        </p:txBody>
      </p:sp>
      <p:sp>
        <p:nvSpPr>
          <p:cNvPr id="15" name="Text 11"/>
          <p:cNvSpPr/>
          <p:nvPr/>
        </p:nvSpPr>
        <p:spPr>
          <a:xfrm>
            <a:off x="11555849" y="3294936"/>
            <a:ext cx="2324338" cy="7915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Need for affordable technology, digital skills training, and job opportunities</a:t>
            </a:r>
            <a:endParaRPr lang="en-US" sz="1298" dirty="0"/>
          </a:p>
        </p:txBody>
      </p:sp>
      <p:sp>
        <p:nvSpPr>
          <p:cNvPr id="16" name="Shape 12"/>
          <p:cNvSpPr/>
          <p:nvPr/>
        </p:nvSpPr>
        <p:spPr>
          <a:xfrm>
            <a:off x="6070997" y="4192905"/>
            <a:ext cx="7973973" cy="12682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236613" y="4299347"/>
            <a:ext cx="232433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Rural communities</a:t>
            </a:r>
            <a:endParaRPr lang="en-US" sz="1298" dirty="0"/>
          </a:p>
        </p:txBody>
      </p:sp>
      <p:sp>
        <p:nvSpPr>
          <p:cNvPr id="18" name="Text 14"/>
          <p:cNvSpPr/>
          <p:nvPr/>
        </p:nvSpPr>
        <p:spPr>
          <a:xfrm>
            <a:off x="8898136" y="4299347"/>
            <a:ext cx="2320528" cy="5276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Limited infrastructure, lack of internet connectivity</a:t>
            </a:r>
            <a:endParaRPr lang="en-US" sz="1298" dirty="0"/>
          </a:p>
        </p:txBody>
      </p:sp>
      <p:sp>
        <p:nvSpPr>
          <p:cNvPr id="19" name="Text 15"/>
          <p:cNvSpPr/>
          <p:nvPr/>
        </p:nvSpPr>
        <p:spPr>
          <a:xfrm>
            <a:off x="11555849" y="4299347"/>
            <a:ext cx="2324338" cy="1055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Need for infrastructure development, digital literacy programs, and remote job opportunities</a:t>
            </a:r>
            <a:endParaRPr lang="en-US" sz="1298" dirty="0"/>
          </a:p>
        </p:txBody>
      </p:sp>
      <p:sp>
        <p:nvSpPr>
          <p:cNvPr id="20" name="Shape 16"/>
          <p:cNvSpPr/>
          <p:nvPr/>
        </p:nvSpPr>
        <p:spPr>
          <a:xfrm>
            <a:off x="6070997" y="5461159"/>
            <a:ext cx="7973973" cy="12682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6236613" y="5567601"/>
            <a:ext cx="2324338" cy="5276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Refugees and displaced persons</a:t>
            </a:r>
            <a:endParaRPr lang="en-US" sz="1298" dirty="0"/>
          </a:p>
        </p:txBody>
      </p:sp>
      <p:sp>
        <p:nvSpPr>
          <p:cNvPr id="22" name="Text 18"/>
          <p:cNvSpPr/>
          <p:nvPr/>
        </p:nvSpPr>
        <p:spPr>
          <a:xfrm>
            <a:off x="8898136" y="5567601"/>
            <a:ext cx="2320528" cy="5276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Lack of formal education, limited access to resources</a:t>
            </a:r>
            <a:endParaRPr lang="en-US" sz="1298" dirty="0"/>
          </a:p>
        </p:txBody>
      </p:sp>
      <p:sp>
        <p:nvSpPr>
          <p:cNvPr id="23" name="Text 19"/>
          <p:cNvSpPr/>
          <p:nvPr/>
        </p:nvSpPr>
        <p:spPr>
          <a:xfrm>
            <a:off x="11555849" y="5567601"/>
            <a:ext cx="2324338" cy="1055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77"/>
              </a:lnSpc>
              <a:buNone/>
            </a:pPr>
            <a:r>
              <a:rPr lang="en-US" sz="129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Need for language training, digital literacy programs, and integration into new communities</a:t>
            </a:r>
            <a:endParaRPr lang="en-US" sz="1298" dirty="0"/>
          </a:p>
        </p:txBody>
      </p:sp>
      <p:pic>
        <p:nvPicPr>
          <p:cNvPr id="2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626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65609" y="3033951"/>
            <a:ext cx="12499062" cy="11813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51"/>
              </a:lnSpc>
              <a:buNone/>
            </a:pPr>
            <a:r>
              <a:rPr lang="en-US" sz="372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Landscape and Unique Value Proposition</a:t>
            </a:r>
            <a:endParaRPr lang="en-US" sz="3721" dirty="0"/>
          </a:p>
        </p:txBody>
      </p:sp>
      <p:sp>
        <p:nvSpPr>
          <p:cNvPr id="6" name="Text 2"/>
          <p:cNvSpPr/>
          <p:nvPr/>
        </p:nvSpPr>
        <p:spPr>
          <a:xfrm>
            <a:off x="1065609" y="4498777"/>
            <a:ext cx="12499062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81"/>
              </a:lnSpc>
              <a:buNone/>
            </a:pPr>
            <a:r>
              <a:rPr lang="en-US" sz="148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Several organizations focus on digital inclusion, but this project differentiates itself by emphasizing a holistic approach.</a:t>
            </a:r>
            <a:endParaRPr lang="en-US" sz="1488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09" y="5013841"/>
            <a:ext cx="4166354" cy="756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54562" y="6053376"/>
            <a:ext cx="3579495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6"/>
              </a:lnSpc>
              <a:buNone/>
            </a:pPr>
            <a:r>
              <a:rPr lang="en-US" sz="186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Community-Centric Approach</a:t>
            </a:r>
            <a:endParaRPr lang="en-US" sz="1860" dirty="0"/>
          </a:p>
        </p:txBody>
      </p:sp>
      <p:sp>
        <p:nvSpPr>
          <p:cNvPr id="9" name="Text 4"/>
          <p:cNvSpPr/>
          <p:nvPr/>
        </p:nvSpPr>
        <p:spPr>
          <a:xfrm>
            <a:off x="1254562" y="6461998"/>
            <a:ext cx="3788450" cy="9072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1"/>
              </a:lnSpc>
              <a:buNone/>
            </a:pPr>
            <a:r>
              <a:rPr lang="en-US" sz="148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Prioritizing community needs and leveraging existing local resources for maximum impact.</a:t>
            </a:r>
            <a:endParaRPr lang="en-US" sz="1488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63" y="5013841"/>
            <a:ext cx="4166354" cy="756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20916" y="6053376"/>
            <a:ext cx="2876312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6"/>
              </a:lnSpc>
              <a:buNone/>
            </a:pPr>
            <a:r>
              <a:rPr lang="en-US" sz="186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Holistic Program Design</a:t>
            </a:r>
            <a:endParaRPr lang="en-US" sz="1860" dirty="0"/>
          </a:p>
        </p:txBody>
      </p:sp>
      <p:sp>
        <p:nvSpPr>
          <p:cNvPr id="12" name="Text 6"/>
          <p:cNvSpPr/>
          <p:nvPr/>
        </p:nvSpPr>
        <p:spPr>
          <a:xfrm>
            <a:off x="5420916" y="6461998"/>
            <a:ext cx="3788450" cy="9072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1"/>
              </a:lnSpc>
              <a:buNone/>
            </a:pPr>
            <a:r>
              <a:rPr lang="en-US" sz="148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Addressing not only digital literacy but also providing access to affordable technology and supporting job opportunities.</a:t>
            </a:r>
            <a:endParaRPr lang="en-US" sz="1488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318" y="5013841"/>
            <a:ext cx="4166354" cy="7560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587270" y="6053376"/>
            <a:ext cx="2955608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6"/>
              </a:lnSpc>
              <a:buNone/>
            </a:pPr>
            <a:r>
              <a:rPr lang="en-US" sz="186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Sustainable Partnerships</a:t>
            </a:r>
            <a:endParaRPr lang="en-US" sz="1860" dirty="0"/>
          </a:p>
        </p:txBody>
      </p:sp>
      <p:sp>
        <p:nvSpPr>
          <p:cNvPr id="15" name="Text 8"/>
          <p:cNvSpPr/>
          <p:nvPr/>
        </p:nvSpPr>
        <p:spPr>
          <a:xfrm>
            <a:off x="9587270" y="6461998"/>
            <a:ext cx="3788450" cy="9072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1"/>
              </a:lnSpc>
              <a:buNone/>
            </a:pPr>
            <a:r>
              <a:rPr lang="en-US" sz="148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Fostering long-term collaboration with local organizations to ensure sustainability and continuous improvement.</a:t>
            </a:r>
            <a:endParaRPr lang="en-US" sz="1488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92749"/>
            <a:ext cx="1082980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Model and Revenue Streams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155156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 is designed to be financially sustainable through a mix of funding sources and revenue streams.</a:t>
            </a:r>
            <a:endParaRPr lang="en-US" sz="1786" dirty="0"/>
          </a:p>
        </p:txBody>
      </p:sp>
      <p:sp>
        <p:nvSpPr>
          <p:cNvPr id="6" name="Text 3"/>
          <p:cNvSpPr/>
          <p:nvPr/>
        </p:nvSpPr>
        <p:spPr>
          <a:xfrm>
            <a:off x="793790" y="4000024"/>
            <a:ext cx="310014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Grants and Donations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458116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Securing funding from philanthropic organizations and government agencies committed to social impact.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5332928" y="4000024"/>
            <a:ext cx="3290292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Corporate Partnerships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5332928" y="458116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Collaborating with businesses that prioritize social responsibility and seek to invest in digital inclusion initiatives.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9872067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Enterprises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9872067" y="458116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Developing social enterprises that provide job opportunities for program graduates and generate revenue for the project.</a:t>
            </a:r>
            <a:endParaRPr lang="en-US" sz="1786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3871" y="564833"/>
            <a:ext cx="6548557" cy="640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44"/>
              </a:lnSpc>
              <a:buNone/>
            </a:pPr>
            <a:r>
              <a:rPr lang="en-US" sz="403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Milestones and Roadmap</a:t>
            </a:r>
            <a:endParaRPr lang="en-US" sz="4035" dirty="0"/>
          </a:p>
        </p:txBody>
      </p:sp>
      <p:sp>
        <p:nvSpPr>
          <p:cNvPr id="6" name="Text 2"/>
          <p:cNvSpPr/>
          <p:nvPr/>
        </p:nvSpPr>
        <p:spPr>
          <a:xfrm>
            <a:off x="6203871" y="1512808"/>
            <a:ext cx="770905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3"/>
              </a:lnSpc>
              <a:buNone/>
            </a:pPr>
            <a:r>
              <a:rPr lang="en-US" sz="16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 is implemented in phases, with clear milestones and a detailed roadmap to ensure effective execution.</a:t>
            </a:r>
            <a:endParaRPr lang="en-US" sz="1614" dirty="0"/>
          </a:p>
        </p:txBody>
      </p:sp>
      <p:sp>
        <p:nvSpPr>
          <p:cNvPr id="7" name="Shape 3"/>
          <p:cNvSpPr/>
          <p:nvPr/>
        </p:nvSpPr>
        <p:spPr>
          <a:xfrm>
            <a:off x="6499860" y="2399467"/>
            <a:ext cx="22860" cy="5265182"/>
          </a:xfrm>
          <a:prstGeom prst="roundRect">
            <a:avLst>
              <a:gd name="adj" fmla="val 376639"/>
            </a:avLst>
          </a:prstGeom>
          <a:solidFill>
            <a:srgbClr val="4A2C85"/>
          </a:solidFill>
          <a:ln/>
        </p:spPr>
      </p:sp>
      <p:sp>
        <p:nvSpPr>
          <p:cNvPr id="8" name="Shape 4"/>
          <p:cNvSpPr/>
          <p:nvPr/>
        </p:nvSpPr>
        <p:spPr>
          <a:xfrm>
            <a:off x="6719054" y="2849285"/>
            <a:ext cx="717471" cy="22860"/>
          </a:xfrm>
          <a:prstGeom prst="roundRect">
            <a:avLst>
              <a:gd name="adj" fmla="val 376639"/>
            </a:avLst>
          </a:prstGeom>
          <a:solidFill>
            <a:srgbClr val="4A2C85"/>
          </a:solidFill>
          <a:ln/>
        </p:spPr>
      </p:sp>
      <p:sp>
        <p:nvSpPr>
          <p:cNvPr id="9" name="Shape 5"/>
          <p:cNvSpPr/>
          <p:nvPr/>
        </p:nvSpPr>
        <p:spPr>
          <a:xfrm>
            <a:off x="6280666" y="2630091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455688" y="2706886"/>
            <a:ext cx="111085" cy="307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1"/>
              </a:lnSpc>
              <a:buNone/>
            </a:pPr>
            <a:r>
              <a:rPr lang="en-US" sz="242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21" dirty="0"/>
          </a:p>
        </p:txBody>
      </p:sp>
      <p:sp>
        <p:nvSpPr>
          <p:cNvPr id="11" name="Text 7"/>
          <p:cNvSpPr/>
          <p:nvPr/>
        </p:nvSpPr>
        <p:spPr>
          <a:xfrm>
            <a:off x="7638693" y="2604373"/>
            <a:ext cx="3878461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201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1: Pilot Program Launch</a:t>
            </a:r>
            <a:endParaRPr lang="en-US" sz="2018" dirty="0"/>
          </a:p>
        </p:txBody>
      </p:sp>
      <p:sp>
        <p:nvSpPr>
          <p:cNvPr id="12" name="Text 8"/>
          <p:cNvSpPr/>
          <p:nvPr/>
        </p:nvSpPr>
        <p:spPr>
          <a:xfrm>
            <a:off x="7638693" y="3047643"/>
            <a:ext cx="6274237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3"/>
              </a:lnSpc>
              <a:buNone/>
            </a:pPr>
            <a:r>
              <a:rPr lang="en-US" sz="16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Launching a pilot program in a selected community to test and refine the program model.</a:t>
            </a:r>
            <a:endParaRPr lang="en-US" sz="1614" dirty="0"/>
          </a:p>
        </p:txBody>
      </p:sp>
      <p:sp>
        <p:nvSpPr>
          <p:cNvPr id="13" name="Shape 9"/>
          <p:cNvSpPr/>
          <p:nvPr/>
        </p:nvSpPr>
        <p:spPr>
          <a:xfrm>
            <a:off x="6719054" y="4563308"/>
            <a:ext cx="717471" cy="22860"/>
          </a:xfrm>
          <a:prstGeom prst="roundRect">
            <a:avLst>
              <a:gd name="adj" fmla="val 376639"/>
            </a:avLst>
          </a:prstGeom>
          <a:solidFill>
            <a:srgbClr val="4A2C85"/>
          </a:solidFill>
          <a:ln/>
        </p:spPr>
      </p:sp>
      <p:sp>
        <p:nvSpPr>
          <p:cNvPr id="14" name="Shape 10"/>
          <p:cNvSpPr/>
          <p:nvPr/>
        </p:nvSpPr>
        <p:spPr>
          <a:xfrm>
            <a:off x="6280666" y="4344114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23898" y="4420910"/>
            <a:ext cx="174665" cy="307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1"/>
              </a:lnSpc>
              <a:buNone/>
            </a:pPr>
            <a:r>
              <a:rPr lang="en-US" sz="242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21" dirty="0"/>
          </a:p>
        </p:txBody>
      </p:sp>
      <p:sp>
        <p:nvSpPr>
          <p:cNvPr id="16" name="Text 12"/>
          <p:cNvSpPr/>
          <p:nvPr/>
        </p:nvSpPr>
        <p:spPr>
          <a:xfrm>
            <a:off x="7638693" y="4318397"/>
            <a:ext cx="3644622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201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2: Program Expansion</a:t>
            </a:r>
            <a:endParaRPr lang="en-US" sz="2018" dirty="0"/>
          </a:p>
        </p:txBody>
      </p:sp>
      <p:sp>
        <p:nvSpPr>
          <p:cNvPr id="17" name="Text 13"/>
          <p:cNvSpPr/>
          <p:nvPr/>
        </p:nvSpPr>
        <p:spPr>
          <a:xfrm>
            <a:off x="7638693" y="4761667"/>
            <a:ext cx="6274237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3"/>
              </a:lnSpc>
              <a:buNone/>
            </a:pPr>
            <a:r>
              <a:rPr lang="en-US" sz="16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Scaling up the program to reach more communities and establish sustainable partnerships.</a:t>
            </a:r>
            <a:endParaRPr lang="en-US" sz="1614" dirty="0"/>
          </a:p>
        </p:txBody>
      </p:sp>
      <p:sp>
        <p:nvSpPr>
          <p:cNvPr id="18" name="Shape 14"/>
          <p:cNvSpPr/>
          <p:nvPr/>
        </p:nvSpPr>
        <p:spPr>
          <a:xfrm>
            <a:off x="6719054" y="6277332"/>
            <a:ext cx="717471" cy="22860"/>
          </a:xfrm>
          <a:prstGeom prst="roundRect">
            <a:avLst>
              <a:gd name="adj" fmla="val 376639"/>
            </a:avLst>
          </a:prstGeom>
          <a:solidFill>
            <a:srgbClr val="4A2C85"/>
          </a:solidFill>
          <a:ln/>
        </p:spPr>
      </p:sp>
      <p:sp>
        <p:nvSpPr>
          <p:cNvPr id="19" name="Shape 15"/>
          <p:cNvSpPr/>
          <p:nvPr/>
        </p:nvSpPr>
        <p:spPr>
          <a:xfrm>
            <a:off x="6280666" y="6058138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424493" y="6134933"/>
            <a:ext cx="173474" cy="307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1"/>
              </a:lnSpc>
              <a:buNone/>
            </a:pPr>
            <a:r>
              <a:rPr lang="en-US" sz="242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21" dirty="0"/>
          </a:p>
        </p:txBody>
      </p:sp>
      <p:sp>
        <p:nvSpPr>
          <p:cNvPr id="21" name="Text 17"/>
          <p:cNvSpPr/>
          <p:nvPr/>
        </p:nvSpPr>
        <p:spPr>
          <a:xfrm>
            <a:off x="7638693" y="6032421"/>
            <a:ext cx="5253514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201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3: Regional Network Development</a:t>
            </a:r>
            <a:endParaRPr lang="en-US" sz="2018" dirty="0"/>
          </a:p>
        </p:txBody>
      </p:sp>
      <p:sp>
        <p:nvSpPr>
          <p:cNvPr id="22" name="Text 18"/>
          <p:cNvSpPr/>
          <p:nvPr/>
        </p:nvSpPr>
        <p:spPr>
          <a:xfrm>
            <a:off x="7638693" y="6475690"/>
            <a:ext cx="6274237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3"/>
              </a:lnSpc>
              <a:buNone/>
            </a:pPr>
            <a:r>
              <a:rPr lang="en-US" sz="16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Establishing a network of community centers and partnerships across multiple regions, fostering collaboration and knowledge sharing.</a:t>
            </a:r>
            <a:endParaRPr lang="en-US" sz="1614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8738" y="760928"/>
            <a:ext cx="4374475" cy="546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06"/>
              </a:lnSpc>
              <a:buNone/>
            </a:pPr>
            <a:r>
              <a:rPr lang="en-US" sz="344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and Advisors</a:t>
            </a:r>
            <a:endParaRPr lang="en-US" sz="3445" dirty="0"/>
          </a:p>
        </p:txBody>
      </p:sp>
      <p:sp>
        <p:nvSpPr>
          <p:cNvPr id="6" name="Text 2"/>
          <p:cNvSpPr/>
          <p:nvPr/>
        </p:nvSpPr>
        <p:spPr>
          <a:xfrm>
            <a:off x="6098738" y="1570077"/>
            <a:ext cx="7919323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3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 is led by a team of passionate individuals with expertise in technology, education, community development, and social impact.</a:t>
            </a:r>
            <a:endParaRPr lang="en-US" sz="1378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738" y="2326958"/>
            <a:ext cx="437436" cy="4374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8738" y="2939296"/>
            <a:ext cx="2187178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53"/>
              </a:lnSpc>
              <a:buNone/>
            </a:pPr>
            <a:r>
              <a:rPr lang="en-US" sz="17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Network</a:t>
            </a:r>
            <a:endParaRPr lang="en-US" sz="1722" dirty="0"/>
          </a:p>
        </p:txBody>
      </p:sp>
      <p:sp>
        <p:nvSpPr>
          <p:cNvPr id="9" name="Text 4"/>
          <p:cNvSpPr/>
          <p:nvPr/>
        </p:nvSpPr>
        <p:spPr>
          <a:xfrm>
            <a:off x="6098738" y="3317558"/>
            <a:ext cx="7919323" cy="280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4"/>
              </a:lnSpc>
              <a:buNone/>
            </a:pPr>
            <a:r>
              <a:rPr lang="en-US" sz="13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Leveraging a network of experts, partners, and advisors to ensure project success.</a:t>
            </a:r>
            <a:endParaRPr lang="en-US" sz="1378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738" y="4122420"/>
            <a:ext cx="437436" cy="4374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8738" y="4734758"/>
            <a:ext cx="2551986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53"/>
              </a:lnSpc>
              <a:buNone/>
            </a:pPr>
            <a:r>
              <a:rPr lang="en-US" sz="17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Collaborative Approach</a:t>
            </a:r>
            <a:endParaRPr lang="en-US" sz="1722" dirty="0"/>
          </a:p>
        </p:txBody>
      </p:sp>
      <p:sp>
        <p:nvSpPr>
          <p:cNvPr id="12" name="Text 6"/>
          <p:cNvSpPr/>
          <p:nvPr/>
        </p:nvSpPr>
        <p:spPr>
          <a:xfrm>
            <a:off x="6098738" y="5113020"/>
            <a:ext cx="7919323" cy="280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4"/>
              </a:lnSpc>
              <a:buNone/>
            </a:pPr>
            <a:r>
              <a:rPr lang="en-US" sz="13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Working closely with local communities and stakeholders to ensure program relevance and impact.</a:t>
            </a:r>
            <a:endParaRPr lang="en-US" sz="1378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738" y="5917883"/>
            <a:ext cx="437436" cy="4374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8738" y="6530221"/>
            <a:ext cx="2207657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53"/>
              </a:lnSpc>
              <a:buNone/>
            </a:pPr>
            <a:r>
              <a:rPr lang="en-US" sz="17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Solutions</a:t>
            </a:r>
            <a:endParaRPr lang="en-US" sz="1722" dirty="0"/>
          </a:p>
        </p:txBody>
      </p:sp>
      <p:sp>
        <p:nvSpPr>
          <p:cNvPr id="15" name="Text 8"/>
          <p:cNvSpPr/>
          <p:nvPr/>
        </p:nvSpPr>
        <p:spPr>
          <a:xfrm>
            <a:off x="6098738" y="6908482"/>
            <a:ext cx="7919323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04"/>
              </a:lnSpc>
              <a:buNone/>
            </a:pPr>
            <a:r>
              <a:rPr lang="en-US" sz="13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Developing creative and effective solutions to address the unique challenges faced by target communities.</a:t>
            </a:r>
            <a:endParaRPr lang="en-US" sz="1378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2024-08-13T12:30:19Z</dcterms:created>
  <dcterms:modified xsi:type="dcterms:W3CDTF">2024-08-13T12:30:19Z</dcterms:modified>
</cp:coreProperties>
</file>